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13" r:id="rId2"/>
  </p:sldMasterIdLst>
  <p:notesMasterIdLst>
    <p:notesMasterId r:id="rId20"/>
  </p:notesMasterIdLst>
  <p:sldIdLst>
    <p:sldId id="347" r:id="rId3"/>
    <p:sldId id="350" r:id="rId4"/>
    <p:sldId id="296" r:id="rId5"/>
    <p:sldId id="345" r:id="rId6"/>
    <p:sldId id="351" r:id="rId7"/>
    <p:sldId id="352" r:id="rId8"/>
    <p:sldId id="353" r:id="rId9"/>
    <p:sldId id="354" r:id="rId10"/>
    <p:sldId id="355" r:id="rId11"/>
    <p:sldId id="356" r:id="rId12"/>
    <p:sldId id="346" r:id="rId13"/>
    <p:sldId id="357" r:id="rId14"/>
    <p:sldId id="358" r:id="rId15"/>
    <p:sldId id="359" r:id="rId16"/>
    <p:sldId id="360" r:id="rId17"/>
    <p:sldId id="361" r:id="rId18"/>
    <p:sldId id="349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78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8CE93-3421-4A9C-A82A-A596695197CE}" type="datetimeFigureOut">
              <a:rPr lang="zh-CN" altLang="en-US" smtClean="0"/>
              <a:t>2025-09-22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D60EB-E9B4-4072-ADC6-C3A0134EA1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74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1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419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681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78520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5762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712371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4351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37886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4049485" y="3734673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2704032" y="188911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8748428" y="4011025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audio" Target="../media/audio1.wav"/><Relationship Id="rId4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7623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22" r:id="rId5"/>
    <p:sldLayoutId id="2147483660" r:id="rId6"/>
    <p:sldLayoutId id="2147483699" r:id="rId7"/>
    <p:sldLayoutId id="2147483652" r:id="rId8"/>
    <p:sldLayoutId id="2147483682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4" action="ppaction://hlinksldjump" highlightClick="1">
              <a:snd r:embed="rId5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03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20" r:id="rId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1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节　温度</a:t>
            </a:r>
          </a:p>
        </p:txBody>
      </p:sp>
    </p:spTree>
    <p:extLst>
      <p:ext uri="{BB962C8B-B14F-4D97-AF65-F5344CB8AC3E}">
        <p14:creationId xmlns:p14="http://schemas.microsoft.com/office/powerpoint/2010/main" val="8689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423694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各温度计的温度单位都是摄氏度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甲温度计的读数为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乙温度计的读数为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丙温度计的读数为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6" name="XW8QXR31.eps" descr="id:214749375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1109" y="1584299"/>
            <a:ext cx="5616859" cy="3610360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10292255" y="444714"/>
            <a:ext cx="1015021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-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5 </a:t>
            </a:r>
            <a:r>
              <a:rPr lang="zh-CN" altLang="zh-CN" sz="2800" dirty="0" smtClean="0">
                <a:solidFill>
                  <a:srgbClr val="FF0000"/>
                </a:solidFill>
                <a:cs typeface="宋体" panose="02010600030101010101" pitchFamily="2" charset="-122"/>
              </a:rPr>
              <a:t>℃</a:t>
            </a:r>
            <a:r>
              <a:rPr lang="en-US" altLang="zh-CN" sz="2800" dirty="0" smtClean="0">
                <a:solidFill>
                  <a:srgbClr val="FF0000"/>
                </a:solidFill>
                <a:cs typeface="宋体" panose="02010600030101010101" pitchFamily="2" charset="-122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733801" y="1010387"/>
            <a:ext cx="894797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9 </a:t>
            </a:r>
            <a:r>
              <a:rPr lang="zh-CN" altLang="zh-CN" sz="2800" dirty="0" smtClean="0">
                <a:solidFill>
                  <a:srgbClr val="FF0000"/>
                </a:solidFill>
                <a:cs typeface="宋体" panose="02010600030101010101" pitchFamily="2" charset="-122"/>
              </a:rPr>
              <a:t>℃</a:t>
            </a:r>
            <a:r>
              <a:rPr lang="en-US" altLang="zh-CN" sz="2800" dirty="0" smtClean="0">
                <a:solidFill>
                  <a:srgbClr val="FF0000"/>
                </a:solidFill>
                <a:cs typeface="宋体" panose="02010600030101010101" pitchFamily="2" charset="-122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276327" y="1010387"/>
            <a:ext cx="1074333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12 </a:t>
            </a:r>
            <a:r>
              <a:rPr lang="zh-CN" altLang="zh-CN" sz="2800" dirty="0" smtClean="0">
                <a:solidFill>
                  <a:srgbClr val="FF0000"/>
                </a:solidFill>
                <a:cs typeface="宋体" panose="02010600030101010101" pitchFamily="2" charset="-122"/>
              </a:rPr>
              <a:t>℃</a:t>
            </a:r>
            <a:r>
              <a:rPr lang="en-US" altLang="zh-CN" sz="2800" dirty="0" smtClean="0">
                <a:solidFill>
                  <a:srgbClr val="FF0000"/>
                </a:solidFill>
                <a:cs typeface="宋体" panose="02010600030101010101" pitchFamily="2" charset="-122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459577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776952"/>
            <a:ext cx="11430000" cy="33929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探究问题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一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温度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的估测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下列关于温度的估计不正确的是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家用普通电冰箱冷冻室的温度约为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 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℃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适宜的洗澡水的温度约为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 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℃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人体感觉舒适的环境温度为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 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左右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加冰的奶茶饮料温度约为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℃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7018107" y="1348032"/>
            <a:ext cx="444352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4184121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家用普通电冰箱冷冻室的温度在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左右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人的体温在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37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左右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洗澡水的温度应该略高于体温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左右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人体正常体温在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37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左右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感觉舒适的温度在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左右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加冰的奶茶饮料温度约为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℃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420484"/>
            <a:ext cx="11430000" cy="22726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规律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总结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多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体验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多积累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记住一些常见的温度值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标准大气压下冰水混合物的温度为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℃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沸水的温度为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℃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人体的正常体温为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37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左右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人体感觉舒适的温度约为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℃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洗澡水的温度在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左右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为了节能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夏季空调制冷温度不低于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1833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173356"/>
            <a:ext cx="11430000" cy="28328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下列有关温度的估测最接近实际的是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刚从冰箱冷藏室拿出的鸡蛋温度约为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℃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你现在的体温约为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℃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你现在所在教室内的气温约为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 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℃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饺子煮熟即将出锅的温度约为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 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℃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8794355" y="1194376"/>
            <a:ext cx="444352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28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416584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探究问题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二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温度计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的使用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关于温度计的操作方法和读数方法正确的是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4" name="XW8QXR32.eps" descr="id:214749378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10804" y="1807060"/>
            <a:ext cx="3448590" cy="1749226"/>
          </a:xfrm>
          <a:prstGeom prst="rect">
            <a:avLst/>
          </a:prstGeom>
        </p:spPr>
      </p:pic>
      <p:pic>
        <p:nvPicPr>
          <p:cNvPr id="5" name="XW8QXR33.eps" descr="id:214749379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33482" y="1642649"/>
            <a:ext cx="1885337" cy="1913637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381000" y="3662936"/>
            <a:ext cx="11430000" cy="5922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①⑤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④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cs typeface="Times New Roman" panose="02020603050405020304" pitchFamily="18" charset="0"/>
              </a:rPr>
              <a:t>	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③⑤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②⑥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0328865" y="992767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81000" y="4325091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观察题图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①②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错误是温度计玻璃泡碰到了烧杯底或烧杯壁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在进行温度计的读数时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视线要和液柱的液面相平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⑤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2295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697003"/>
            <a:ext cx="6606296" cy="5922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规律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总结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温度计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使用时的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三要三不能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7" name="XW8QXR34.eps" descr="id:2147493810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33342" y="1400407"/>
            <a:ext cx="7428496" cy="3100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189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687305"/>
            <a:ext cx="11430000" cy="17125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液体温度计是根据测温液体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的规律制成的。用同一支温度计测量某天正午和晚上的气温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两次温度计示数如图甲、乙所示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可知晚上的气温是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5" name="XW8QXR35.eps" descr="id:214749381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01811" y="2470004"/>
            <a:ext cx="2449778" cy="2349334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7191704" y="708325"/>
            <a:ext cx="1710725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热胀冷缩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601811" y="1805426"/>
            <a:ext cx="574196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-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840816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867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dirty="0">
              <a:ln w="22225">
                <a:solidFill>
                  <a:srgbClr val="ED7D31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4053938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目标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学习概览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405393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4053937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02533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目标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学习概览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aphicFrame>
        <p:nvGraphicFramePr>
          <p:cNvPr id="14" name="表格 1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571047693"/>
              </p:ext>
            </p:extLst>
          </p:nvPr>
        </p:nvGraphicFramePr>
        <p:xfrm>
          <a:off x="381000" y="1248075"/>
          <a:ext cx="11430000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4726459"/>
                <a:gridCol w="6703541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素养目标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思维导图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能说出生活环境中常见的温度值。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物理观念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会用常见温度计测量温度。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物理观念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尝试对环境温度发表自己的见解。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科学态度与责任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/>
                          <a:cs typeface="Times New Roman" panose="02020603050405020304" pitchFamily="18" charset="0"/>
                        </a:rPr>
                        <a:t> 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8" name="25MKG15.ep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81600" y="1793075"/>
            <a:ext cx="6555259" cy="301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758219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知识点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一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温度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与温度计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温度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物理学中通常用温度表示物体的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温度计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原理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家庭和实验室里常用的液体温度计是根据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的规律制成的。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几种温度计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甲为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温度计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乙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表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丙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为电子数显温度表。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13" name="XW8QXR26.eps" descr="id:214749369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90513" y="3034431"/>
            <a:ext cx="3304059" cy="3792925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6496180" y="1336004"/>
            <a:ext cx="1710725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冷热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程度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473965" y="2430523"/>
            <a:ext cx="2428870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液体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热胀冷缩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358462" y="4075221"/>
            <a:ext cx="1351652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实验室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537998" y="4609891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寒暑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206307"/>
            <a:ext cx="11430000" cy="28328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知识点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二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摄氏温度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温度计上的符号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表示的是摄氏温度。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规定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把在标准大气压下冰水混合物的温度定为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℃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沸水的温度定为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℃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;0 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之间分成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个等份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每个等份代表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754821" y="1746114"/>
            <a:ext cx="625492" cy="6052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cs typeface="宋体" panose="02010600030101010101" pitchFamily="2" charset="-122"/>
              </a:rPr>
              <a:t>℃</a:t>
            </a:r>
            <a:r>
              <a:rPr lang="en-US" altLang="zh-CN" sz="2800" dirty="0" smtClean="0">
                <a:solidFill>
                  <a:srgbClr val="FF0000"/>
                </a:solidFill>
                <a:cs typeface="宋体" panose="02010600030101010101" pitchFamily="2" charset="-122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556207" y="2320265"/>
            <a:ext cx="364202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945200" y="2867756"/>
            <a:ext cx="723275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978036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288686"/>
            <a:ext cx="11430000" cy="28328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微判断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人的正常体温约为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37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洗澡时淋浴水温约为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中考考场的室温约为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冰水混合物的温度一定为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人感觉舒适的环境温度约为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248313" y="1309706"/>
            <a:ext cx="415498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2800" b="1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407486" y="1877064"/>
            <a:ext cx="545342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</a:rPr>
              <a:t>×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407486" y="2465442"/>
            <a:ext cx="545342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</a:rPr>
              <a:t>×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910720" y="3007466"/>
            <a:ext cx="545342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</a:rPr>
              <a:t>×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490303" y="3554358"/>
            <a:ext cx="415498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561794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41190"/>
            <a:ext cx="11430000" cy="116038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知识点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三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温度计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的使用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温度计的正确使用方法</a:t>
            </a:r>
            <a:endParaRPr lang="zh-CN" altLang="en-US" sz="2800" dirty="0"/>
          </a:p>
        </p:txBody>
      </p:sp>
      <p:graphicFrame>
        <p:nvGraphicFramePr>
          <p:cNvPr id="6" name="表格 5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443397228"/>
              </p:ext>
            </p:extLst>
          </p:nvPr>
        </p:nvGraphicFramePr>
        <p:xfrm>
          <a:off x="381000" y="1201572"/>
          <a:ext cx="11430000" cy="5120640"/>
        </p:xfrm>
        <a:graphic>
          <a:graphicData uri="http://schemas.openxmlformats.org/drawingml/2006/table">
            <a:tbl>
              <a:tblPr firstRow="1" firstCol="1" bandRow="1"/>
              <a:tblGrid>
                <a:gridCol w="1416269"/>
                <a:gridCol w="10013731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看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看清温度计的测量范围和分度值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/>
                          <a:cs typeface="Times New Roman" panose="02020603050405020304" pitchFamily="18" charset="0"/>
                        </a:rPr>
                        <a:t> 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放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温度计的玻璃泡应该全部浸入被测的液体中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不要碰到</a:t>
                      </a:r>
                      <a:r>
                        <a:rPr lang="en-US" sz="2800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或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/>
                          <a:cs typeface="Times New Roman" panose="02020603050405020304" pitchFamily="18" charset="0"/>
                        </a:rPr>
                        <a:t> 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8" name="XW8QXR27.ep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44951" y="1779493"/>
            <a:ext cx="4489450" cy="1276609"/>
          </a:xfrm>
          <a:prstGeom prst="rect">
            <a:avLst/>
          </a:prstGeom>
        </p:spPr>
      </p:pic>
      <p:pic>
        <p:nvPicPr>
          <p:cNvPr id="9" name="XW8QXR28.ep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55604" y="4256534"/>
            <a:ext cx="2807787" cy="1904881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6750269" y="1651548"/>
            <a:ext cx="1927131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-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20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~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100 </a:t>
            </a:r>
            <a:r>
              <a:rPr lang="zh-CN" altLang="zh-CN" sz="2800" dirty="0" smtClean="0">
                <a:solidFill>
                  <a:srgbClr val="FF0000"/>
                </a:solidFill>
                <a:cs typeface="宋体" panose="02010600030101010101" pitchFamily="2" charset="-122"/>
              </a:rPr>
              <a:t>℃</a:t>
            </a:r>
            <a:r>
              <a:rPr lang="en-US" altLang="zh-CN" sz="2800" dirty="0" smtClean="0">
                <a:solidFill>
                  <a:srgbClr val="FF0000"/>
                </a:solidFill>
                <a:cs typeface="宋体" panose="02010600030101010101" pitchFamily="2" charset="-122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470007" y="1967281"/>
            <a:ext cx="894797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1 </a:t>
            </a:r>
            <a:r>
              <a:rPr lang="zh-CN" altLang="zh-CN" sz="2800" dirty="0" smtClean="0">
                <a:solidFill>
                  <a:srgbClr val="FF0000"/>
                </a:solidFill>
                <a:cs typeface="宋体" panose="02010600030101010101" pitchFamily="2" charset="-122"/>
              </a:rPr>
              <a:t>℃</a:t>
            </a:r>
            <a:r>
              <a:rPr lang="en-US" altLang="zh-CN" sz="2800" dirty="0" smtClean="0">
                <a:solidFill>
                  <a:srgbClr val="FF0000"/>
                </a:solidFill>
                <a:cs typeface="宋体" panose="02010600030101010101" pitchFamily="2" charset="-122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0229193" y="3244906"/>
            <a:ext cx="1261884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容器底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441028" y="3656305"/>
            <a:ext cx="1261884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容器壁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1123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755733843"/>
              </p:ext>
            </p:extLst>
          </p:nvPr>
        </p:nvGraphicFramePr>
        <p:xfrm>
          <a:off x="381000" y="1057739"/>
          <a:ext cx="11430000" cy="3413760"/>
        </p:xfrm>
        <a:graphic>
          <a:graphicData uri="http://schemas.openxmlformats.org/drawingml/2006/table">
            <a:tbl>
              <a:tblPr firstRow="1" firstCol="1" bandRow="1"/>
              <a:tblGrid>
                <a:gridCol w="764059"/>
                <a:gridCol w="10665941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读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(1)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温度计的玻璃泡浸入被测液体后要稍微等一会儿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待温度计的示数稳定后再读数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(2)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读数时温度计的玻璃泡要继续留在液体中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视线要与温度计中的液面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/>
                          <a:cs typeface="Times New Roman" panose="02020603050405020304" pitchFamily="18" charset="0"/>
                        </a:rPr>
                        <a:t> 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" name="XW8QXR29.ep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79963" y="2636941"/>
            <a:ext cx="1281010" cy="1768281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1642242" y="2235911"/>
            <a:ext cx="902811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相平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083125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82525"/>
            <a:ext cx="11430000" cy="28328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教材素材再利用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一个简易的自制温度计如图所示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它是根据液体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的规律制成的。为了更明显地显示温度变化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应尽量选择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较粗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较细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的吸管。现将小瓶放入热水中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水柱的位置会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再放入冷水中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水柱的位置会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后两空均选填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升高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降低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5" name="XW8QXR30.eps" descr="id:214749374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37001" y="3267867"/>
            <a:ext cx="764944" cy="1927807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412530" y="946226"/>
            <a:ext cx="171072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热胀冷缩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71602" y="1503536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较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细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905000" y="2051215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升高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074573" y="2061724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降低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046074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327</TotalTime>
  <Words>729</Words>
  <Application>Microsoft Office PowerPoint</Application>
  <PresentationFormat>宽屏</PresentationFormat>
  <Paragraphs>104</Paragraphs>
  <Slides>17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34" baseType="lpstr">
      <vt:lpstr>NEU-BZ-S92</vt:lpstr>
      <vt:lpstr>方正兰亭中黑_GBK</vt:lpstr>
      <vt:lpstr>方正书宋_GBK</vt:lpstr>
      <vt:lpstr>方正正黑简体</vt:lpstr>
      <vt:lpstr>仿宋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1_Office 主题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43</cp:revision>
  <dcterms:created xsi:type="dcterms:W3CDTF">2021-07-19T03:09:34Z</dcterms:created>
  <dcterms:modified xsi:type="dcterms:W3CDTF">2025-09-22T05:36:07Z</dcterms:modified>
</cp:coreProperties>
</file>